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2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61" r:id="rId6"/>
    <p:sldId id="263" r:id="rId7"/>
    <p:sldId id="266" r:id="rId8"/>
    <p:sldId id="264" r:id="rId9"/>
    <p:sldId id="265" r:id="rId10"/>
    <p:sldId id="270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00D8-9237-4EC8-BF8C-43280C5B084F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8951-12E9-4110-A000-C58F784F47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090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fld id="{4D5D1AEF-2C00-419B-9477-88C8F1EA4BF0}" type="slidenum">
              <a:rPr lang="en-GB" sz="120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Ask pupils how the number that is incorrectly written can be expressed correctly in standard form before revealing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fld id="{87F4C66B-4972-4714-8B01-FFFBA486289B}" type="slidenum">
              <a:rPr lang="en-GB" sz="120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 diameter of each planet is given in standard form. Ask a volunteer to come to the board and put the in the correct order from smallest to biggest.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951-12E9-4110-A000-C58F784F479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1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542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72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39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9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26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107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23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2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81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664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2BC90-5F1F-460C-BAAB-479CC3AC0309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F7D8-3920-423D-9075-9BFC7E94B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435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image" Target="../media/image1.gi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Standard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92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150813"/>
            <a:ext cx="7772400" cy="5492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>
                <a:solidFill>
                  <a:srgbClr val="5B0091"/>
                </a:solidFill>
              </a:rPr>
              <a:t>Which number is incorrect?</a:t>
            </a:r>
            <a:endParaRPr lang="en-GB" smtClean="0"/>
          </a:p>
        </p:txBody>
      </p:sp>
      <p:pic>
        <p:nvPicPr>
          <p:cNvPr id="6151" name="Picture 37" descr="level_foundation-hig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42863"/>
            <a:ext cx="1698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p:control spid="5123" name="ShockwaveFlash1" r:id="rId2" imgW="9143818" imgH="5184802"/>
    </p:controls>
    <p:extLst>
      <p:ext uri="{BB962C8B-B14F-4D97-AF65-F5344CB8AC3E}">
        <p14:creationId xmlns:p14="http://schemas.microsoft.com/office/powerpoint/2010/main" xmlns="" val="22590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Ordering planet sizes</a:t>
            </a:r>
            <a:endParaRPr lang="en-GB" dirty="0" smtClean="0"/>
          </a:p>
        </p:txBody>
      </p:sp>
      <p:pic>
        <p:nvPicPr>
          <p:cNvPr id="7175" name="Picture 22" descr="level_foundation-hig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42863"/>
            <a:ext cx="1698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p:control spid="4099" name="ShockwaveFlash1" r:id="rId2" imgW="9144018" imgH="4679931"/>
    </p:controls>
    <p:extLst>
      <p:ext uri="{BB962C8B-B14F-4D97-AF65-F5344CB8AC3E}">
        <p14:creationId xmlns:p14="http://schemas.microsoft.com/office/powerpoint/2010/main" xmlns="" val="18907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 txBox="1">
            <a:spLocks noChangeArrowheads="1"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</a:p>
        </p:txBody>
      </p:sp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1033463" y="701675"/>
            <a:ext cx="5486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>
              <a:spcBef>
                <a:spcPct val="20000"/>
              </a:spcBef>
            </a:pPr>
            <a:r>
              <a:rPr lang="en-GB" sz="4000" b="1" dirty="0" smtClean="0">
                <a:ea typeface="PMingLiU" pitchFamily="18" charset="-120"/>
              </a:rPr>
              <a:t>Do you know…</a:t>
            </a:r>
          </a:p>
          <a:p>
            <a:pPr defTabSz="762000">
              <a:spcBef>
                <a:spcPct val="20000"/>
              </a:spcBef>
            </a:pPr>
            <a:r>
              <a:rPr lang="en-GB" sz="4000" b="1" dirty="0" smtClean="0">
                <a:ea typeface="PMingLiU" pitchFamily="18" charset="-120"/>
              </a:rPr>
              <a:t>How far is the sun from the earth?</a:t>
            </a:r>
            <a:endParaRPr lang="en-GB" sz="2400" i="1" dirty="0">
              <a:latin typeface="Times New Roman" pitchFamily="18" charset="0"/>
              <a:ea typeface="PMingLiU" pitchFamily="18" charset="-120"/>
            </a:endParaRPr>
          </a:p>
        </p:txBody>
      </p:sp>
      <p:pic>
        <p:nvPicPr>
          <p:cNvPr id="6" name="Picture 70" descr="ag00433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775" y="765175"/>
            <a:ext cx="21288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1" descr="mp0064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4489450"/>
            <a:ext cx="14747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4" descr="j009573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968750"/>
            <a:ext cx="1065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5" descr="j009573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0" y="3640138"/>
            <a:ext cx="1065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6" descr="j009573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303588"/>
            <a:ext cx="1065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7" descr="j009573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022600"/>
            <a:ext cx="1065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8" descr="j009573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727325"/>
            <a:ext cx="1065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0"/>
          <p:cNvSpPr>
            <a:spLocks noChangeArrowheads="1"/>
          </p:cNvSpPr>
          <p:nvPr/>
        </p:nvSpPr>
        <p:spPr bwMode="auto">
          <a:xfrm>
            <a:off x="6121400" y="1249363"/>
            <a:ext cx="1679575" cy="151130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/>
              <a:t>BOOM!</a:t>
            </a:r>
          </a:p>
        </p:txBody>
      </p:sp>
      <p:sp>
        <p:nvSpPr>
          <p:cNvPr id="14" name="Line 82"/>
          <p:cNvSpPr>
            <a:spLocks noChangeShapeType="1"/>
          </p:cNvSpPr>
          <p:nvPr/>
        </p:nvSpPr>
        <p:spPr bwMode="auto">
          <a:xfrm flipV="1">
            <a:off x="2370138" y="2295525"/>
            <a:ext cx="4441825" cy="25003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4778375" y="4246563"/>
            <a:ext cx="410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 b="1" dirty="0"/>
              <a:t>92 000 000 miles</a:t>
            </a:r>
          </a:p>
        </p:txBody>
      </p:sp>
      <p:pic>
        <p:nvPicPr>
          <p:cNvPr id="17" name="Picture 85" descr="j009573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395538"/>
            <a:ext cx="1065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9" descr="j009573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062163"/>
            <a:ext cx="1065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79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 autoUpdateAnimBg="0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00175" y="4178300"/>
            <a:ext cx="6943725" cy="2211388"/>
            <a:chOff x="756" y="2522"/>
            <a:chExt cx="4374" cy="1393"/>
          </a:xfrm>
        </p:grpSpPr>
        <p:sp>
          <p:nvSpPr>
            <p:cNvPr id="3" name="Text Box 23"/>
            <p:cNvSpPr txBox="1">
              <a:spLocks noChangeArrowheads="1"/>
            </p:cNvSpPr>
            <p:nvPr/>
          </p:nvSpPr>
          <p:spPr bwMode="auto">
            <a:xfrm>
              <a:off x="756" y="3588"/>
              <a:ext cx="41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800" b="1"/>
                <a:t>How many seconds in 70 years?</a:t>
              </a:r>
            </a:p>
          </p:txBody>
        </p:sp>
        <p:pic>
          <p:nvPicPr>
            <p:cNvPr id="4" name="Picture 16" descr="ag00174_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2522"/>
              <a:ext cx="878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121002" y="5970588"/>
            <a:ext cx="66193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 b="1" dirty="0"/>
              <a:t>70 years = 2 200 000 000 seconds!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290763" y="1593850"/>
            <a:ext cx="3825875" cy="3822700"/>
            <a:chOff x="1317" y="822"/>
            <a:chExt cx="2410" cy="2408"/>
          </a:xfrm>
        </p:grpSpPr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1317" y="822"/>
              <a:ext cx="2410" cy="57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solidFill>
                    <a:schemeClr val="bg1"/>
                  </a:solidFill>
                  <a:latin typeface="Cooper Black" pitchFamily="18" charset="0"/>
                </a:rPr>
                <a:t>Happy 70</a:t>
              </a:r>
              <a:r>
                <a:rPr lang="en-GB" sz="2400" baseline="30000">
                  <a:solidFill>
                    <a:schemeClr val="bg1"/>
                  </a:solidFill>
                  <a:latin typeface="Cooper Black" pitchFamily="18" charset="0"/>
                </a:rPr>
                <a:t>th</a:t>
              </a:r>
              <a:r>
                <a:rPr lang="en-GB" sz="2400">
                  <a:solidFill>
                    <a:schemeClr val="bg1"/>
                  </a:solidFill>
                  <a:latin typeface="Cooper Black" pitchFamily="18" charset="0"/>
                </a:rPr>
                <a:t> Birthday!</a:t>
              </a:r>
            </a:p>
          </p:txBody>
        </p:sp>
        <p:pic>
          <p:nvPicPr>
            <p:cNvPr id="10" name="Picture 15" descr="ag00624_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2017"/>
              <a:ext cx="1140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7" descr="ag00328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797050"/>
            <a:ext cx="25511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2736850" y="4129088"/>
            <a:ext cx="3636963" cy="2473325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/>
              <a:t>SPLAT!</a:t>
            </a:r>
          </a:p>
        </p:txBody>
      </p:sp>
      <p:pic>
        <p:nvPicPr>
          <p:cNvPr id="14" name="Picture 27" descr="Office Objects 0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49238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61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AG00447_(p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381375"/>
            <a:ext cx="31051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ag00630_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868613"/>
            <a:ext cx="319087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4" descr="AG00448_(p)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1296988"/>
            <a:ext cx="18367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" descr="AG00621_(p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465513"/>
            <a:ext cx="14636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ag00043_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36888"/>
            <a:ext cx="19240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33788" y="1744663"/>
            <a:ext cx="506888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sz="2800" b="1" dirty="0" smtClean="0"/>
              <a:t>228,000,000 </a:t>
            </a:r>
            <a:r>
              <a:rPr lang="en-GB" sz="2800" b="1" dirty="0"/>
              <a:t>years ago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55725" y="557213"/>
            <a:ext cx="5486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>
              <a:spcBef>
                <a:spcPct val="20000"/>
              </a:spcBef>
            </a:pPr>
            <a:r>
              <a:rPr lang="en-GB" sz="3200" b="1" dirty="0" smtClean="0">
                <a:ea typeface="PMingLiU" pitchFamily="18" charset="-120"/>
              </a:rPr>
              <a:t>How many years ago dinosaurs roamed the earth?</a:t>
            </a:r>
            <a:endParaRPr lang="en-GB" sz="3200" i="1" dirty="0">
              <a:latin typeface="Times New Roman" pitchFamily="18" charset="0"/>
              <a:ea typeface="PMingLiU" pitchFamily="18" charset="-120"/>
            </a:endParaRPr>
          </a:p>
        </p:txBody>
      </p:sp>
      <p:pic>
        <p:nvPicPr>
          <p:cNvPr id="13" name="Picture 62" descr="Office Objects 05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79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55738" y="601663"/>
            <a:ext cx="5486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defTabSz="762000">
              <a:spcBef>
                <a:spcPct val="20000"/>
              </a:spcBef>
            </a:pPr>
            <a:r>
              <a:rPr lang="en-GB" sz="2400" dirty="0"/>
              <a:t>How wide is an atom?</a:t>
            </a:r>
          </a:p>
          <a:p>
            <a:pPr algn="ctr" defTabSz="762000">
              <a:spcBef>
                <a:spcPct val="20000"/>
              </a:spcBef>
            </a:pPr>
            <a:endParaRPr lang="en-GB" sz="2400" i="1" dirty="0">
              <a:latin typeface="Times New Roman" pitchFamily="18" charset="0"/>
              <a:ea typeface="PMingLiU" pitchFamily="18" charset="-120"/>
            </a:endParaRPr>
          </a:p>
        </p:txBody>
      </p:sp>
      <p:pic>
        <p:nvPicPr>
          <p:cNvPr id="5" name="Picture 17" descr="ag00564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501775"/>
            <a:ext cx="375443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 flipV="1">
            <a:off x="2665413" y="4562475"/>
            <a:ext cx="36639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466975" y="5559425"/>
            <a:ext cx="442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 dirty="0"/>
              <a:t>0.000 000 000 1 metres wide!</a:t>
            </a:r>
          </a:p>
        </p:txBody>
      </p:sp>
      <p:pic>
        <p:nvPicPr>
          <p:cNvPr id="10" name="Picture 23" descr="Office Objects 05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25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>
            <a:spLocks noChangeArrowheads="1"/>
          </p:cNvSpPr>
          <p:nvPr/>
        </p:nvSpPr>
        <p:spPr bwMode="auto">
          <a:xfrm>
            <a:off x="1311275" y="701675"/>
            <a:ext cx="5486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defTabSz="762000">
              <a:spcBef>
                <a:spcPct val="20000"/>
              </a:spcBef>
            </a:pPr>
            <a:r>
              <a:rPr lang="en-GB" sz="4000" b="1" dirty="0">
                <a:ea typeface="PMingLiU" pitchFamily="18" charset="-120"/>
              </a:rPr>
              <a:t>Standard Form</a:t>
            </a:r>
          </a:p>
          <a:p>
            <a:pPr defTabSz="762000">
              <a:spcBef>
                <a:spcPct val="20000"/>
              </a:spcBef>
            </a:pPr>
            <a:endParaRPr lang="en-GB" sz="2400" i="1" dirty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3192463" y="1858963"/>
            <a:ext cx="2125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 dirty="0"/>
              <a:t>200 = 2 x 100 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906713" y="2506663"/>
            <a:ext cx="254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 dirty="0"/>
              <a:t>4 000 = 4 x 1000 </a:t>
            </a: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2506663" y="3725863"/>
            <a:ext cx="3278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 dirty="0"/>
              <a:t>500 000 = 5 x 100 000 </a:t>
            </a: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2709863" y="3078163"/>
            <a:ext cx="2967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 dirty="0"/>
              <a:t>70 000 = 7 x 10 000 </a:t>
            </a: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2297113" y="4357688"/>
            <a:ext cx="380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 dirty="0"/>
              <a:t>3 000 000 = 3 x 1 000 000 </a:t>
            </a:r>
          </a:p>
        </p:txBody>
      </p:sp>
      <p:graphicFrame>
        <p:nvGraphicFramePr>
          <p:cNvPr id="9" name="Object 1024"/>
          <p:cNvGraphicFramePr>
            <a:graphicFrameLocks noChangeAspect="1"/>
          </p:cNvGraphicFramePr>
          <p:nvPr/>
        </p:nvGraphicFramePr>
        <p:xfrm>
          <a:off x="5197475" y="1666875"/>
          <a:ext cx="1855788" cy="609600"/>
        </p:xfrm>
        <a:graphic>
          <a:graphicData uri="http://schemas.openxmlformats.org/presentationml/2006/ole">
            <p:oleObj spid="_x0000_s1041" name="Equation" r:id="rId4" imgW="1040948" imgH="342751" progId="">
              <p:embed/>
            </p:oleObj>
          </a:graphicData>
        </a:graphic>
      </p:graphicFrame>
      <p:graphicFrame>
        <p:nvGraphicFramePr>
          <p:cNvPr id="10" name="Object 1025"/>
          <p:cNvGraphicFramePr>
            <a:graphicFrameLocks noChangeAspect="1"/>
          </p:cNvGraphicFramePr>
          <p:nvPr/>
        </p:nvGraphicFramePr>
        <p:xfrm>
          <a:off x="5300663" y="2281238"/>
          <a:ext cx="1939925" cy="646112"/>
        </p:xfrm>
        <a:graphic>
          <a:graphicData uri="http://schemas.openxmlformats.org/presentationml/2006/ole">
            <p:oleObj spid="_x0000_s1042" name="Equation" r:id="rId5" imgW="1028254" imgH="342751" progId="">
              <p:embed/>
            </p:oleObj>
          </a:graphicData>
        </a:graphic>
      </p:graphicFrame>
      <p:graphicFrame>
        <p:nvGraphicFramePr>
          <p:cNvPr id="11" name="Object 1026"/>
          <p:cNvGraphicFramePr>
            <a:graphicFrameLocks noChangeAspect="1"/>
          </p:cNvGraphicFramePr>
          <p:nvPr/>
        </p:nvGraphicFramePr>
        <p:xfrm>
          <a:off x="5483225" y="2889250"/>
          <a:ext cx="1905000" cy="628650"/>
        </p:xfrm>
        <a:graphic>
          <a:graphicData uri="http://schemas.openxmlformats.org/presentationml/2006/ole">
            <p:oleObj spid="_x0000_s1043" name="Equation" r:id="rId6" imgW="1040948" imgH="342751" progId="">
              <p:embed/>
            </p:oleObj>
          </a:graphicData>
        </a:graphic>
      </p:graphicFrame>
      <p:graphicFrame>
        <p:nvGraphicFramePr>
          <p:cNvPr id="12" name="Object 1027"/>
          <p:cNvGraphicFramePr>
            <a:graphicFrameLocks noChangeAspect="1"/>
          </p:cNvGraphicFramePr>
          <p:nvPr/>
        </p:nvGraphicFramePr>
        <p:xfrm>
          <a:off x="5662613" y="3495675"/>
          <a:ext cx="1954212" cy="658813"/>
        </p:xfrm>
        <a:graphic>
          <a:graphicData uri="http://schemas.openxmlformats.org/presentationml/2006/ole">
            <p:oleObj spid="_x0000_s1044" name="Equation" r:id="rId7" imgW="1016000" imgH="342900" progId="">
              <p:embed/>
            </p:oleObj>
          </a:graphicData>
        </a:graphic>
      </p:graphicFrame>
      <p:graphicFrame>
        <p:nvGraphicFramePr>
          <p:cNvPr id="13" name="Object 1028"/>
          <p:cNvGraphicFramePr>
            <a:graphicFrameLocks noChangeAspect="1"/>
          </p:cNvGraphicFramePr>
          <p:nvPr/>
        </p:nvGraphicFramePr>
        <p:xfrm>
          <a:off x="5959475" y="4141788"/>
          <a:ext cx="1941513" cy="657225"/>
        </p:xfrm>
        <a:graphic>
          <a:graphicData uri="http://schemas.openxmlformats.org/presentationml/2006/ole">
            <p:oleObj spid="_x0000_s1045" name="Equation" r:id="rId8" imgW="1016000" imgH="342900" progId="">
              <p:embed/>
            </p:oleObj>
          </a:graphicData>
        </a:graphic>
      </p:graphicFrame>
      <p:grpSp>
        <p:nvGrpSpPr>
          <p:cNvPr id="14" name="Group 1041"/>
          <p:cNvGrpSpPr>
            <a:grpSpLocks/>
          </p:cNvGrpSpPr>
          <p:nvPr/>
        </p:nvGrpSpPr>
        <p:grpSpPr bwMode="auto">
          <a:xfrm>
            <a:off x="1462088" y="5191125"/>
            <a:ext cx="4576762" cy="1666875"/>
            <a:chOff x="0" y="2834"/>
            <a:chExt cx="3265" cy="1486"/>
          </a:xfrm>
        </p:grpSpPr>
        <p:pic>
          <p:nvPicPr>
            <p:cNvPr id="15" name="Picture 1039" descr="j0076187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4"/>
              <a:ext cx="1329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40" descr="j0076135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3049"/>
              <a:ext cx="1929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1042"/>
          <p:cNvSpPr>
            <a:spLocks noChangeArrowheads="1"/>
          </p:cNvSpPr>
          <p:nvPr/>
        </p:nvSpPr>
        <p:spPr bwMode="auto">
          <a:xfrm>
            <a:off x="4359275" y="4848225"/>
            <a:ext cx="3511550" cy="987425"/>
          </a:xfrm>
          <a:prstGeom prst="wedgeRoundRectCallout">
            <a:avLst>
              <a:gd name="adj1" fmla="val -91139"/>
              <a:gd name="adj2" fmla="val 672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/>
              <a:t>This is also known as </a:t>
            </a:r>
          </a:p>
          <a:p>
            <a:pPr algn="ctr"/>
            <a:r>
              <a:rPr lang="en-GB" sz="2400"/>
              <a:t>Scientific Notation.</a:t>
            </a:r>
          </a:p>
        </p:txBody>
      </p:sp>
      <p:pic>
        <p:nvPicPr>
          <p:cNvPr id="20" name="Picture 1046" descr="Office Objects 05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30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52400" y="152400"/>
            <a:ext cx="76962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5B0091"/>
                </a:solidFill>
              </a:rPr>
              <a:t>Standard form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23850" y="1219200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/>
              <a:t>2 × 10</a:t>
            </a:r>
            <a:r>
              <a:rPr lang="en-GB" baseline="30000" dirty="0"/>
              <a:t>15 </a:t>
            </a:r>
            <a:r>
              <a:rPr lang="en-GB" dirty="0"/>
              <a:t>and 1.5 </a:t>
            </a:r>
            <a:r>
              <a:rPr lang="en-US" dirty="0"/>
              <a:t>× 10</a:t>
            </a:r>
            <a:r>
              <a:rPr lang="en-US" baseline="30000" dirty="0"/>
              <a:t>-12 </a:t>
            </a:r>
            <a:r>
              <a:rPr lang="en-GB" dirty="0"/>
              <a:t>are examples of a number written in </a:t>
            </a:r>
            <a:r>
              <a:rPr lang="en-GB" b="1" dirty="0">
                <a:solidFill>
                  <a:srgbClr val="FF6600"/>
                </a:solidFill>
              </a:rPr>
              <a:t>standard form</a:t>
            </a:r>
            <a:r>
              <a:rPr lang="en-GB" dirty="0"/>
              <a:t>.</a:t>
            </a:r>
            <a:endParaRPr lang="en-GB" baseline="30000" dirty="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323850" y="2060575"/>
            <a:ext cx="684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Numbers written in standard form have two parts:</a:t>
            </a:r>
            <a:endParaRPr lang="en-GB"/>
          </a:p>
        </p:txBody>
      </p: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2087563" y="2803525"/>
            <a:ext cx="4968875" cy="1152525"/>
            <a:chOff x="884" y="1661"/>
            <a:chExt cx="3130" cy="726"/>
          </a:xfrm>
        </p:grpSpPr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884" y="1661"/>
              <a:ext cx="1270" cy="726"/>
            </a:xfrm>
            <a:prstGeom prst="rect">
              <a:avLst/>
            </a:prstGeom>
            <a:solidFill>
              <a:srgbClr val="D1EEF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lang="en-US"/>
                <a:t>A number between 1 and 10</a:t>
              </a:r>
              <a:endParaRPr lang="en-GB"/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2316" y="1841"/>
              <a:ext cx="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/>
                <a:t>×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2744" y="1661"/>
              <a:ext cx="1270" cy="726"/>
            </a:xfrm>
            <a:prstGeom prst="rect">
              <a:avLst/>
            </a:prstGeom>
            <a:solidFill>
              <a:srgbClr val="D1EEF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lang="en-US"/>
                <a:t>A power of 10</a:t>
              </a:r>
              <a:endParaRPr lang="en-GB"/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23850" y="4262438"/>
            <a:ext cx="8748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This way of writing a number is also called </a:t>
            </a:r>
            <a:r>
              <a:rPr lang="en-US" b="1" dirty="0">
                <a:solidFill>
                  <a:srgbClr val="FF6600"/>
                </a:solidFill>
              </a:rPr>
              <a:t>standard index form</a:t>
            </a:r>
            <a:r>
              <a:rPr lang="en-US" dirty="0"/>
              <a:t> or </a:t>
            </a:r>
            <a:r>
              <a:rPr lang="en-US" b="1" dirty="0">
                <a:solidFill>
                  <a:srgbClr val="FF6600"/>
                </a:solidFill>
              </a:rPr>
              <a:t>scientific notation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44" name="Picture 19" descr="level_foundation-hig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42863"/>
            <a:ext cx="1698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98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784350" y="3810000"/>
            <a:ext cx="2133600" cy="1127125"/>
            <a:chOff x="720" y="2208"/>
            <a:chExt cx="1344" cy="710"/>
          </a:xfrm>
        </p:grpSpPr>
        <p:sp>
          <p:nvSpPr>
            <p:cNvPr id="3" name="AutoShape 51"/>
            <p:cNvSpPr>
              <a:spLocks noChangeArrowheads="1"/>
            </p:cNvSpPr>
            <p:nvPr/>
          </p:nvSpPr>
          <p:spPr bwMode="auto">
            <a:xfrm>
              <a:off x="1632" y="2208"/>
              <a:ext cx="197" cy="432"/>
            </a:xfrm>
            <a:prstGeom prst="upArrow">
              <a:avLst>
                <a:gd name="adj1" fmla="val 50000"/>
                <a:gd name="adj2" fmla="val 54822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52"/>
            <p:cNvSpPr txBox="1">
              <a:spLocks noChangeArrowheads="1"/>
            </p:cNvSpPr>
            <p:nvPr/>
          </p:nvSpPr>
          <p:spPr bwMode="auto">
            <a:xfrm>
              <a:off x="720" y="2400"/>
              <a:ext cx="13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0000"/>
                  </a:solidFill>
                </a:rPr>
                <a:t>Add the </a:t>
              </a:r>
            </a:p>
            <a:p>
              <a:pPr eaLnBrk="1" hangingPunct="1"/>
              <a:r>
                <a:rPr lang="en-GB" sz="2400">
                  <a:solidFill>
                    <a:srgbClr val="FF0000"/>
                  </a:solidFill>
                </a:rPr>
                <a:t>decimal point</a:t>
              </a:r>
            </a:p>
          </p:txBody>
        </p:sp>
      </p:grpSp>
      <p:sp>
        <p:nvSpPr>
          <p:cNvPr id="5" name="AutoShape 30"/>
          <p:cNvSpPr>
            <a:spLocks noChangeArrowheads="1"/>
          </p:cNvSpPr>
          <p:nvPr/>
        </p:nvSpPr>
        <p:spPr bwMode="auto">
          <a:xfrm flipH="1">
            <a:off x="1319213" y="2803525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 flipH="1">
            <a:off x="1700213" y="2803525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 flipH="1">
            <a:off x="2005013" y="2832100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 flipH="1">
            <a:off x="2386013" y="2803525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11300" y="701675"/>
            <a:ext cx="5486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defTabSz="762000">
              <a:spcBef>
                <a:spcPct val="20000"/>
              </a:spcBef>
            </a:pPr>
            <a:r>
              <a:rPr lang="en-GB" b="1" dirty="0">
                <a:ea typeface="PMingLiU" pitchFamily="18" charset="-120"/>
              </a:rPr>
              <a:t>A short cut</a:t>
            </a:r>
            <a:endParaRPr lang="en-GB" i="1" dirty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38213" y="3248025"/>
            <a:ext cx="2732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4000"/>
              <a:t>8 000 000</a:t>
            </a:r>
            <a:r>
              <a:rPr lang="en-GB" sz="2000"/>
              <a:t> </a:t>
            </a:r>
          </a:p>
        </p:txBody>
      </p:sp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3484563" y="3124200"/>
          <a:ext cx="2168525" cy="730250"/>
        </p:xfrm>
        <a:graphic>
          <a:graphicData uri="http://schemas.openxmlformats.org/presentationml/2006/ole">
            <p:oleObj spid="_x0000_s2053" name="Equation" r:id="rId4" imgW="1016000" imgH="342900" progId="">
              <p:embed/>
            </p:oleObj>
          </a:graphicData>
        </a:graphic>
      </p:graphicFrame>
      <p:sp>
        <p:nvSpPr>
          <p:cNvPr id="12" name="AutoShape 20"/>
          <p:cNvSpPr>
            <a:spLocks noChangeArrowheads="1"/>
          </p:cNvSpPr>
          <p:nvPr/>
        </p:nvSpPr>
        <p:spPr bwMode="auto">
          <a:xfrm flipH="1">
            <a:off x="2767013" y="2803525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flipH="1">
            <a:off x="3071813" y="2832100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376613" y="3244850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4000"/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236663" y="3260725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400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2774950" y="4038600"/>
            <a:ext cx="2895600" cy="1676400"/>
            <a:chOff x="1419" y="2208"/>
            <a:chExt cx="1824" cy="1056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2187" y="2208"/>
              <a:ext cx="240" cy="72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1419" y="2976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 dirty="0"/>
                <a:t>Between 1 and 10</a:t>
              </a:r>
            </a:p>
          </p:txBody>
        </p:sp>
      </p:grpSp>
      <p:grpSp>
        <p:nvGrpSpPr>
          <p:cNvPr id="19" name="Group 43"/>
          <p:cNvGrpSpPr>
            <a:grpSpLocks/>
          </p:cNvGrpSpPr>
          <p:nvPr/>
        </p:nvGrpSpPr>
        <p:grpSpPr bwMode="auto">
          <a:xfrm>
            <a:off x="5713413" y="3124202"/>
            <a:ext cx="3690937" cy="830263"/>
            <a:chOff x="3291" y="1632"/>
            <a:chExt cx="2325" cy="523"/>
          </a:xfrm>
        </p:grpSpPr>
        <p:sp>
          <p:nvSpPr>
            <p:cNvPr id="20" name="AutoShape 40"/>
            <p:cNvSpPr>
              <a:spLocks noChangeArrowheads="1"/>
            </p:cNvSpPr>
            <p:nvPr/>
          </p:nvSpPr>
          <p:spPr bwMode="auto">
            <a:xfrm rot="-5400000">
              <a:off x="3579" y="1392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4032" y="1632"/>
              <a:ext cx="15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 dirty="0"/>
                <a:t>The point moved 6 places</a:t>
              </a:r>
            </a:p>
          </p:txBody>
        </p:sp>
      </p:grp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939800" y="1905000"/>
            <a:ext cx="403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 dirty="0"/>
              <a:t>Move the point to get a </a:t>
            </a:r>
          </a:p>
          <a:p>
            <a:pPr eaLnBrk="1" hangingPunct="1"/>
            <a:r>
              <a:rPr lang="en-GB" sz="2400" dirty="0"/>
              <a:t>number between 1 and 10</a:t>
            </a:r>
          </a:p>
        </p:txBody>
      </p:sp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1784350" y="3657600"/>
            <a:ext cx="1981200" cy="1600200"/>
            <a:chOff x="816" y="1968"/>
            <a:chExt cx="1248" cy="1008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816" y="2064"/>
              <a:ext cx="1248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56" descr="Office Objects 05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58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utoUpdateAnimBg="0"/>
      <p:bldP spid="12" grpId="0" animBg="1"/>
      <p:bldP spid="13" grpId="0" animBg="1"/>
      <p:bldP spid="14" grpId="0" autoUpdateAnimBg="0"/>
      <p:bldP spid="15" grpId="0" autoUpdateAnimBg="0"/>
      <p:bldP spid="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4"/>
          <p:cNvSpPr>
            <a:spLocks noChangeArrowheads="1"/>
          </p:cNvSpPr>
          <p:nvPr/>
        </p:nvSpPr>
        <p:spPr bwMode="auto">
          <a:xfrm flipH="1">
            <a:off x="1265238" y="2541588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 flipH="1">
            <a:off x="1646238" y="2541588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 flipH="1">
            <a:off x="2027238" y="2541588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flipH="1">
            <a:off x="2332038" y="2570163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 flipH="1">
            <a:off x="2713038" y="2541588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60438" y="2970213"/>
            <a:ext cx="3041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4000"/>
              <a:t>92 000 000</a:t>
            </a:r>
            <a:r>
              <a:rPr lang="en-GB" sz="2000"/>
              <a:t> </a:t>
            </a: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3865563" y="2781300"/>
          <a:ext cx="2960687" cy="806450"/>
        </p:xfrm>
        <a:graphic>
          <a:graphicData uri="http://schemas.openxmlformats.org/presentationml/2006/ole">
            <p:oleObj spid="_x0000_s3080" name="Equation" r:id="rId4" imgW="1256755" imgH="342751" progId="">
              <p:embed/>
            </p:oleObj>
          </a:graphicData>
        </a:graphic>
      </p:graphicFrame>
      <p:sp>
        <p:nvSpPr>
          <p:cNvPr id="37" name="AutoShape 9"/>
          <p:cNvSpPr>
            <a:spLocks noChangeArrowheads="1"/>
          </p:cNvSpPr>
          <p:nvPr/>
        </p:nvSpPr>
        <p:spPr bwMode="auto">
          <a:xfrm flipH="1">
            <a:off x="3094038" y="2541588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 flipH="1">
            <a:off x="3398838" y="2570163"/>
            <a:ext cx="457200" cy="504825"/>
          </a:xfrm>
          <a:prstGeom prst="curvedDownArrow">
            <a:avLst>
              <a:gd name="adj1" fmla="val 20000"/>
              <a:gd name="adj2" fmla="val 40000"/>
              <a:gd name="adj3" fmla="val 24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773488" y="2967038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4000"/>
              <a:t>.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182688" y="2982913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400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41" name="Group 30"/>
          <p:cNvGrpSpPr>
            <a:grpSpLocks/>
          </p:cNvGrpSpPr>
          <p:nvPr/>
        </p:nvGrpSpPr>
        <p:grpSpPr bwMode="auto">
          <a:xfrm>
            <a:off x="2217738" y="3541715"/>
            <a:ext cx="2133600" cy="1135063"/>
            <a:chOff x="720" y="2208"/>
            <a:chExt cx="1344" cy="715"/>
          </a:xfrm>
        </p:grpSpPr>
        <p:sp>
          <p:nvSpPr>
            <p:cNvPr id="42" name="AutoShape 14"/>
            <p:cNvSpPr>
              <a:spLocks noChangeArrowheads="1"/>
            </p:cNvSpPr>
            <p:nvPr/>
          </p:nvSpPr>
          <p:spPr bwMode="auto">
            <a:xfrm>
              <a:off x="1632" y="2208"/>
              <a:ext cx="197" cy="432"/>
            </a:xfrm>
            <a:prstGeom prst="upArrow">
              <a:avLst>
                <a:gd name="adj1" fmla="val 50000"/>
                <a:gd name="adj2" fmla="val 54822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720" y="2400"/>
              <a:ext cx="134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 dirty="0"/>
                <a:t>Add the </a:t>
              </a:r>
            </a:p>
            <a:p>
              <a:pPr eaLnBrk="1" hangingPunct="1"/>
              <a:r>
                <a:rPr lang="en-GB" sz="2400" dirty="0"/>
                <a:t>decimal point</a:t>
              </a:r>
            </a:p>
          </p:txBody>
        </p:sp>
      </p:grpSp>
      <p:grpSp>
        <p:nvGrpSpPr>
          <p:cNvPr id="44" name="Group 16"/>
          <p:cNvGrpSpPr>
            <a:grpSpLocks/>
          </p:cNvGrpSpPr>
          <p:nvPr/>
        </p:nvGrpSpPr>
        <p:grpSpPr bwMode="auto">
          <a:xfrm>
            <a:off x="3675063" y="3627438"/>
            <a:ext cx="2895600" cy="1676400"/>
            <a:chOff x="1419" y="2208"/>
            <a:chExt cx="1824" cy="1056"/>
          </a:xfrm>
        </p:grpSpPr>
        <p:sp>
          <p:nvSpPr>
            <p:cNvPr id="45" name="AutoShape 17"/>
            <p:cNvSpPr>
              <a:spLocks noChangeArrowheads="1"/>
            </p:cNvSpPr>
            <p:nvPr/>
          </p:nvSpPr>
          <p:spPr bwMode="auto">
            <a:xfrm>
              <a:off x="2187" y="2208"/>
              <a:ext cx="240" cy="72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1419" y="2976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 dirty="0"/>
                <a:t>Between 1 and 10</a:t>
              </a:r>
            </a:p>
          </p:txBody>
        </p:sp>
      </p:grpSp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6764338" y="2855913"/>
            <a:ext cx="2633662" cy="1200150"/>
            <a:chOff x="3291" y="1632"/>
            <a:chExt cx="2325" cy="75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 rot="-5400000">
              <a:off x="3579" y="1392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4032" y="1632"/>
              <a:ext cx="158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 dirty="0"/>
                <a:t>The point moved 7 places</a:t>
              </a:r>
            </a:p>
          </p:txBody>
        </p:sp>
      </p:grp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930275" y="1765300"/>
            <a:ext cx="403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 dirty="0"/>
              <a:t>Move the point to get a </a:t>
            </a:r>
          </a:p>
          <a:p>
            <a:pPr eaLnBrk="1" hangingPunct="1"/>
            <a:r>
              <a:rPr lang="en-GB" sz="2400" dirty="0"/>
              <a:t>number between 1 and 10</a:t>
            </a:r>
          </a:p>
        </p:txBody>
      </p:sp>
      <p:grpSp>
        <p:nvGrpSpPr>
          <p:cNvPr id="51" name="Group 29"/>
          <p:cNvGrpSpPr>
            <a:grpSpLocks/>
          </p:cNvGrpSpPr>
          <p:nvPr/>
        </p:nvGrpSpPr>
        <p:grpSpPr bwMode="auto">
          <a:xfrm>
            <a:off x="917575" y="5424488"/>
            <a:ext cx="7924800" cy="1287462"/>
            <a:chOff x="192" y="3305"/>
            <a:chExt cx="5434" cy="878"/>
          </a:xfrm>
        </p:grpSpPr>
        <p:pic>
          <p:nvPicPr>
            <p:cNvPr id="52" name="Picture 25" descr="ag00433_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305"/>
              <a:ext cx="111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6" descr="mp00646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47"/>
              <a:ext cx="737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V="1">
              <a:off x="1008" y="3840"/>
              <a:ext cx="35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55" name="Object 28"/>
          <p:cNvGraphicFramePr>
            <a:graphicFrameLocks noChangeAspect="1"/>
          </p:cNvGraphicFramePr>
          <p:nvPr/>
        </p:nvGraphicFramePr>
        <p:xfrm>
          <a:off x="2600325" y="5272088"/>
          <a:ext cx="4240213" cy="854075"/>
        </p:xfrm>
        <a:graphic>
          <a:graphicData uri="http://schemas.openxmlformats.org/presentationml/2006/ole">
            <p:oleObj spid="_x0000_s3081" name="Equation" r:id="rId7" imgW="1701800" imgH="342900" progId="">
              <p:embed/>
            </p:oleObj>
          </a:graphicData>
        </a:graphic>
      </p:graphicFrame>
      <p:pic>
        <p:nvPicPr>
          <p:cNvPr id="58" name="Picture 35" descr="Office Objects 05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1511300" y="701675"/>
            <a:ext cx="5486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defTabSz="762000">
              <a:spcBef>
                <a:spcPct val="20000"/>
              </a:spcBef>
            </a:pPr>
            <a:r>
              <a:rPr lang="en-GB" b="1" dirty="0">
                <a:ea typeface="PMingLiU" pitchFamily="18" charset="-120"/>
              </a:rPr>
              <a:t>A short cut</a:t>
            </a:r>
            <a:endParaRPr lang="en-GB" i="1" dirty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4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utoUpdateAnimBg="0"/>
      <p:bldP spid="37" grpId="0" animBg="1"/>
      <p:bldP spid="38" grpId="0" animBg="1"/>
      <p:bldP spid="39" grpId="0" autoUpdateAnimBg="0"/>
      <p:bldP spid="40" grpId="0" autoUpdateAnimBg="0"/>
      <p:bldP spid="5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305</Words>
  <Application>Microsoft Office PowerPoint</Application>
  <PresentationFormat>Ekran Gösterisi (4:3)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Standard Form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Which number is incorrect?</vt:lpstr>
      <vt:lpstr>Ordering planet sizes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Tugba Aktan</dc:creator>
  <cp:lastModifiedBy>Lenovo User</cp:lastModifiedBy>
  <cp:revision>13</cp:revision>
  <dcterms:created xsi:type="dcterms:W3CDTF">2012-01-31T11:13:03Z</dcterms:created>
  <dcterms:modified xsi:type="dcterms:W3CDTF">2012-02-01T00:35:42Z</dcterms:modified>
</cp:coreProperties>
</file>